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849" r:id="rId6"/>
    <p:sldId id="3844" r:id="rId7"/>
    <p:sldId id="3846" r:id="rId8"/>
    <p:sldId id="261" r:id="rId9"/>
    <p:sldId id="3850" r:id="rId10"/>
    <p:sldId id="3851" r:id="rId11"/>
    <p:sldId id="3852" r:id="rId12"/>
    <p:sldId id="265" r:id="rId13"/>
    <p:sldId id="263" r:id="rId14"/>
    <p:sldId id="3847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94" autoAdjust="0"/>
  </p:normalViewPr>
  <p:slideViewPr>
    <p:cSldViewPr snapToGrid="0">
      <p:cViewPr varScale="1">
        <p:scale>
          <a:sx n="104" d="100"/>
          <a:sy n="104" d="100"/>
        </p:scale>
        <p:origin x="216" y="68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8630E5C9-6DA1-4AA6-B57C-5586E870AF7D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738485E1-1172-4218-A448-28BE5365D2DE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B57D50D-BAA9-464B-B391-243138E078D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57D50D-BAA9-464B-B391-243138E078D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57D50D-BAA9-464B-B391-243138E078D8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57D50D-BAA9-464B-B391-243138E078D8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57D50D-BAA9-464B-B391-243138E078D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756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0C6A29-4676-420C-BBE3-ACC2B80F64D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57D50D-BAA9-464B-B391-243138E078D8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57D50D-BAA9-464B-B391-243138E078D8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2538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57D50D-BAA9-464B-B391-243138E078D8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294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57D50D-BAA9-464B-B391-243138E078D8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109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57D50D-BAA9-464B-B391-243138E078D8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02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Полилиния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Полилиния: Фигура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: фигура 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: фигура 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Дуга 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rtlCol="0" anchor="b" anchorCtr="0">
            <a:noAutofit/>
          </a:bodyPr>
          <a:lstStyle>
            <a:lvl1pPr algn="r">
              <a:defRPr lang="ru-RU"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Полилиния: фигура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: Фигура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>
              <a:defRPr lang="ru-RU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ru-RU"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2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 rtlCol="0">
            <a:normAutofit/>
          </a:bodyPr>
          <a:lstStyle>
            <a:lvl1pPr marL="0" indent="0">
              <a:buNone/>
              <a:defRPr lang="ru-RU" sz="2400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F789BF51-8993-4D99-9FC3-53D06E76E629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олилиния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>
              <a:defRPr lang="ru-RU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ru-RU"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lang="ru-RU" sz="1800"/>
            </a:lvl2pPr>
            <a:lvl3pPr>
              <a:spcBef>
                <a:spcPts val="1000"/>
              </a:spcBef>
              <a:buClr>
                <a:schemeClr val="accent2"/>
              </a:buClr>
              <a:defRPr lang="ru-RU" sz="1800"/>
            </a:lvl3pPr>
            <a:lvl4pPr>
              <a:spcBef>
                <a:spcPts val="1000"/>
              </a:spcBef>
              <a:buClr>
                <a:schemeClr val="accent2"/>
              </a:buClr>
              <a:defRPr lang="ru-RU" sz="1800"/>
            </a:lvl4pPr>
            <a:lvl5pPr>
              <a:spcBef>
                <a:spcPts val="1000"/>
              </a:spcBef>
              <a:buClr>
                <a:schemeClr val="accent2"/>
              </a:buClr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sz="1800" dirty="0">
              <a:latin typeface="Calibri" panose="020B0504020202020204" pitchFamily="34" charset="77"/>
              <a:cs typeface="Calibri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ru-RU"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2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2071636-1BA0-4750-BDD7-4B8B24059FBC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3AF22D9A-5170-4C52-AAD9-2A34815F5E8C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: Фигура 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: Фигура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: фигура 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: Фигура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: Фигура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 rtlCol="0">
            <a:noAutofit/>
          </a:bodyPr>
          <a:lstStyle>
            <a:lvl1pPr algn="ctr">
              <a:defRPr lang="ru-RU"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rtlCol="0"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ru-RU"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6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FCEAA60-48EC-4C3F-B610-C062B6643948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Дуга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 rtlCol="0">
            <a:noAutofit/>
          </a:bodyPr>
          <a:lstStyle>
            <a:lvl1pPr algn="ctr"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rtlCol="0"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ru-RU"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6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рисун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  <p:sp>
        <p:nvSpPr>
          <p:cNvPr id="3" name="Дуга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 rtlCol="0">
            <a:normAutofit/>
          </a:bodyPr>
          <a:lstStyle>
            <a:lvl1pPr algn="ctr">
              <a:defRPr lang="ru-RU" sz="6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rtlCol="0" anchor="b">
            <a:normAutofit/>
          </a:bodyPr>
          <a:lstStyle>
            <a:lvl1pPr>
              <a:defRPr lang="ru-RU" sz="6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lang="ru-RU"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lang="ru-RU"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lang="ru-RU"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lang="ru-RU" sz="1600"/>
            </a:lvl4pPr>
            <a:lvl5pPr>
              <a:lnSpc>
                <a:spcPct val="110000"/>
              </a:lnSpc>
              <a:defRPr lang="ru-RU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 lang="ru-RU">
                <a:latin typeface="+mn-cs"/>
                <a:cs typeface="+mn-cs"/>
              </a:defRPr>
            </a:lvl1pPr>
          </a:lstStyle>
          <a:p>
            <a:pPr rtl="0">
              <a:defRPr lang="ru-RU"/>
            </a:pPr>
            <a:fld id="{ABB1CC56-79DB-4DC5-A98A-21567903841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04.02.2026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 lang="ru-RU">
                <a:latin typeface="+mn-cs"/>
                <a:cs typeface="+mn-cs"/>
              </a:defRPr>
            </a:lvl1pPr>
          </a:lstStyle>
          <a:p>
            <a:pPr algn="l" rtl="0">
              <a:defRPr lang="ru-RU"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 lang="ru-RU">
                <a:latin typeface="+mn-cs"/>
                <a:cs typeface="+mn-cs"/>
              </a:defRPr>
            </a:lvl1pPr>
          </a:lstStyle>
          <a:p>
            <a:pPr rtl="0">
              <a:defRPr lang="ru-RU"/>
            </a:pPr>
            <a:fld id="{D76B855D-E9CC-4FF8-AD85-6CDC7B89A0D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>
                <a:defRPr lang="ru-RU"/>
              </a:pPr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rtlCol="0" anchor="ctr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ru-RU"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ru-RU"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ru-RU"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ru-RU"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ru-RU" sz="12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49277EF-E9EC-4C9F-AB27-8A2D7CB985C5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Полилиния: Фигура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олилиния: Фигура 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олилиния: Фигура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Дуга 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Полилиния: фигура 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rtlCol="0" anchor="ctr">
            <a:noAutofit/>
          </a:bodyPr>
          <a:lstStyle>
            <a:lvl1pPr algn="ctr">
              <a:defRPr lang="ru-RU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7548D8C9-9274-4AA8-8759-FBCBB2880044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>
              <a:defRPr lang="ru-RU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ru-RU"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ru-RU"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Полилиния: Фигура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: фигура 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: Фигура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9DA8206-3351-4D82-B2F7-CF1240B7B780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ru-RU"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17D3EF62-4D26-4F34-9E41-10D4D97DEAA3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олилиния: Фигура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олилиния: Фигура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Полилиния: Фигура 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: Фигура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rtlCol="0" anchor="b" anchorCtr="0">
            <a:noAutofit/>
          </a:bodyPr>
          <a:lstStyle>
            <a:lvl1pPr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ru-RU"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2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91AD0F2-67C7-4C00-A04D-1E8B5FA74ED5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AEAA84F9-3454-4B0E-BB2A-A6831CDDFB71}" type="datetime1">
              <a:rPr lang="ru-RU" smtClean="0"/>
              <a:t>04.02.2026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c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cs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cs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cs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arcade.academy/en/3.3.3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6336" y="2295206"/>
            <a:ext cx="4996707" cy="970805"/>
          </a:xfrm>
          <a:noFill/>
        </p:spPr>
        <p:txBody>
          <a:bodyPr rtlCol="0" anchor="b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«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UNCAPTURED</a:t>
            </a:r>
            <a:r>
              <a:rPr lang="ru-RU" dirty="0">
                <a:latin typeface="Segoe UI Black" panose="020B0A02040204020203" pitchFamily="34" charset="0"/>
                <a:ea typeface="Segoe UI Black" panose="020B0A02040204020203" pitchFamily="34" charset="0"/>
              </a:rPr>
              <a:t>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D9C803-A232-F4AE-9BB4-50273C09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2290" y="11560"/>
            <a:ext cx="1945529" cy="1375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89DFE-6A0F-33B3-8CE5-A9C0305756C4}"/>
              </a:ext>
            </a:extLst>
          </p:cNvPr>
          <p:cNvSpPr txBox="1"/>
          <p:nvPr/>
        </p:nvSpPr>
        <p:spPr>
          <a:xfrm>
            <a:off x="4723183" y="4530700"/>
            <a:ext cx="4406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Проект выполнили</a:t>
            </a:r>
            <a:r>
              <a:rPr lang="en-US" dirty="0"/>
              <a:t>:</a:t>
            </a:r>
          </a:p>
          <a:p>
            <a:r>
              <a:rPr lang="ru-RU" b="1" dirty="0"/>
              <a:t>Долженков Михаил Алексеевич</a:t>
            </a:r>
          </a:p>
          <a:p>
            <a:r>
              <a:rPr lang="ru-RU" b="1" dirty="0" err="1"/>
              <a:t>Крадинов</a:t>
            </a:r>
            <a:r>
              <a:rPr lang="ru-RU" b="1" dirty="0"/>
              <a:t> Дмитрий Павлович</a:t>
            </a:r>
          </a:p>
          <a:p>
            <a:r>
              <a:rPr lang="ru-RU" dirty="0"/>
              <a:t>Яндекс Лицей</a:t>
            </a:r>
          </a:p>
          <a:p>
            <a:r>
              <a:rPr lang="ru-RU" dirty="0"/>
              <a:t>Группа №2 Год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D3146-28B9-036B-85A4-BB3844801B38}"/>
              </a:ext>
            </a:extLst>
          </p:cNvPr>
          <p:cNvSpPr txBox="1"/>
          <p:nvPr/>
        </p:nvSpPr>
        <p:spPr>
          <a:xfrm>
            <a:off x="8617303" y="4669199"/>
            <a:ext cx="3328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Руководитель проекта</a:t>
            </a:r>
            <a:r>
              <a:rPr lang="en-US" dirty="0"/>
              <a:t>:</a:t>
            </a:r>
            <a:endParaRPr lang="ru-RU" dirty="0"/>
          </a:p>
          <a:p>
            <a:pPr algn="r"/>
            <a:r>
              <a:rPr lang="ru-RU" dirty="0"/>
              <a:t>Преподаватель ДТ «Альтаир»</a:t>
            </a:r>
            <a:endParaRPr lang="en-US" dirty="0"/>
          </a:p>
          <a:p>
            <a:pPr algn="r"/>
            <a:r>
              <a:rPr lang="ru-RU" b="1" dirty="0"/>
              <a:t>Борисов Артём Игоревич</a:t>
            </a:r>
          </a:p>
          <a:p>
            <a:pPr algn="r"/>
            <a:endParaRPr lang="en-US" b="1" dirty="0"/>
          </a:p>
        </p:txBody>
      </p:sp>
      <p:pic>
        <p:nvPicPr>
          <p:cNvPr id="6" name="Рисунок 5" descr="Изображение выглядит как эмблема, герб, символ, коро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E88019A-4130-A03B-130B-00E7695C9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" y="127273"/>
            <a:ext cx="1026389" cy="1134677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400C12C-3726-1DB6-5550-DF25BF9D6CFE}"/>
              </a:ext>
            </a:extLst>
          </p:cNvPr>
          <p:cNvSpPr txBox="1">
            <a:spLocks/>
          </p:cNvSpPr>
          <p:nvPr/>
        </p:nvSpPr>
        <p:spPr>
          <a:xfrm>
            <a:off x="1562518" y="173038"/>
            <a:ext cx="9066963" cy="1134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Impact" panose="020B0806030902050204" pitchFamily="34" charset="0"/>
              </a:rPr>
              <a:t>Федеральное государственное бюджетное образовательное учреждение</a:t>
            </a:r>
          </a:p>
          <a:p>
            <a:r>
              <a:rPr lang="ru-RU" sz="1800" dirty="0">
                <a:latin typeface="Impact" panose="020B0806030902050204" pitchFamily="34" charset="0"/>
              </a:rPr>
              <a:t>высшего образования «МИРЭА – Российский технологический университет»</a:t>
            </a:r>
          </a:p>
          <a:p>
            <a:r>
              <a:rPr lang="ru-RU" sz="1800" dirty="0">
                <a:latin typeface="Impact" panose="020B0806030902050204" pitchFamily="34" charset="0"/>
              </a:rPr>
              <a:t>Детский технопарк «Альтаир»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 anchor="b"/>
          <a:lstStyle>
            <a:defPPr>
              <a:defRPr lang="ru-RU"/>
            </a:defPPr>
          </a:lstStyle>
          <a:p>
            <a:pPr algn="ctr" rtl="0"/>
            <a:r>
              <a:rPr lang="ru-RU" dirty="0"/>
              <a:t>Список используемых источников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25A03-271C-BA6A-BEC0-0001407007EB}"/>
              </a:ext>
            </a:extLst>
          </p:cNvPr>
          <p:cNvSpPr txBox="1"/>
          <p:nvPr/>
        </p:nvSpPr>
        <p:spPr>
          <a:xfrm>
            <a:off x="558459" y="1976086"/>
            <a:ext cx="10978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Рубанцев</a:t>
            </a:r>
            <a:r>
              <a:rPr lang="ru-RU" dirty="0"/>
              <a:t> Валерий, Лилия </a:t>
            </a:r>
            <a:r>
              <a:rPr lang="ru-RU" dirty="0" err="1"/>
              <a:t>Рубанцева</a:t>
            </a:r>
            <a:r>
              <a:rPr lang="ru-RU" dirty="0"/>
              <a:t> Python. Компьютерные игры на движке </a:t>
            </a:r>
            <a:r>
              <a:rPr lang="ru-RU" dirty="0" err="1"/>
              <a:t>Arcade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Python Arcade Library </a:t>
            </a:r>
            <a:r>
              <a:rPr lang="ru-RU" dirty="0"/>
              <a:t>-</a:t>
            </a:r>
            <a:r>
              <a:rPr lang="en-US" dirty="0"/>
              <a:t> URL: </a:t>
            </a:r>
            <a:r>
              <a:rPr lang="en-US" dirty="0">
                <a:hlinkClick r:id="rId3"/>
              </a:rPr>
              <a:t>https://api.arcade.academy/en/3.3.3/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Adobe Обучение и поддержка для Adobe </a:t>
            </a:r>
            <a:r>
              <a:rPr lang="ru-RU" dirty="0" err="1"/>
              <a:t>Audition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ru-RU" dirty="0" err="1"/>
              <a:t>dobe</a:t>
            </a:r>
            <a:r>
              <a:rPr lang="ru-RU" dirty="0"/>
              <a:t> Обучение и поддержка для Adobe Photoshop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BEAAFD-B08D-8812-D4F5-B0A55306B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" y="4690764"/>
            <a:ext cx="11027010" cy="19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внимание!!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0F734E4-BB6A-DDAD-D2D6-E682AD715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50" y="2301342"/>
            <a:ext cx="2970851" cy="2898391"/>
          </a:xfrm>
          <a:prstGeom prst="rect">
            <a:avLst/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129014-A04E-D83B-5E85-6AF646B3B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6197" y="0"/>
            <a:ext cx="3178128" cy="22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Актуальность и проблематика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2000" b="1" dirty="0"/>
              <a:t>Актуальность</a:t>
            </a:r>
          </a:p>
          <a:p>
            <a:r>
              <a:rPr lang="ru-RU" sz="2000" dirty="0"/>
              <a:t>Игра помогает осознать проблему одиночества через личный опыт, а не теорию.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b="1" dirty="0"/>
              <a:t>Проблематика</a:t>
            </a:r>
          </a:p>
          <a:p>
            <a:r>
              <a:rPr lang="ru-RU" sz="2000" dirty="0"/>
              <a:t>Сложность — создать глубокий эмоциональный опыт с ограниченными ресурсами малой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68" y="923544"/>
            <a:ext cx="6455664" cy="5010912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ЦЕЛИ И ЗАДАЧИ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44498E-3905-A5A8-8C27-9966310810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" r="1825"/>
          <a:stretch>
            <a:fillRect/>
          </a:stretch>
        </p:blipFill>
        <p:spPr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</p:pic>
    </p:spTree>
    <p:extLst>
      <p:ext uri="{BB962C8B-B14F-4D97-AF65-F5344CB8AC3E}">
        <p14:creationId xmlns:p14="http://schemas.microsoft.com/office/powerpoint/2010/main" val="175612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2513E45-4F5C-9394-1D42-7FB6C017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Цель проекта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C37F52-5C08-7C02-C9CA-E2AD930A9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86605" cy="794837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dirty="0"/>
              <a:t>Разработать нарративную 2D-игру, которая позволяет игроку эмоционально пережить и осмыслить опыт социальной изоляции через интерактивный геймплей.</a:t>
            </a: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215E01AC-5A7E-277F-2A3F-C4C35CB551D3}"/>
              </a:ext>
            </a:extLst>
          </p:cNvPr>
          <p:cNvSpPr txBox="1">
            <a:spLocks/>
          </p:cNvSpPr>
          <p:nvPr/>
        </p:nvSpPr>
        <p:spPr>
          <a:xfrm>
            <a:off x="838200" y="2738000"/>
            <a:ext cx="10515600" cy="7948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cs"/>
                <a:ea typeface="+mj-ea"/>
                <a:cs typeface="+mj-cs"/>
              </a:defRPr>
            </a:lvl1pPr>
          </a:lstStyle>
          <a:p>
            <a:r>
              <a:rPr lang="ru-RU" dirty="0"/>
              <a:t>Задачи</a:t>
            </a:r>
          </a:p>
        </p:txBody>
      </p:sp>
      <p:sp>
        <p:nvSpPr>
          <p:cNvPr id="7" name="Объект 4">
            <a:extLst>
              <a:ext uri="{FF2B5EF4-FFF2-40B4-BE49-F238E27FC236}">
                <a16:creationId xmlns:a16="http://schemas.microsoft.com/office/drawing/2014/main" id="{6704C745-0E52-74DA-A8A6-BDC55AD4F83F}"/>
              </a:ext>
            </a:extLst>
          </p:cNvPr>
          <p:cNvSpPr txBox="1">
            <a:spLocks/>
          </p:cNvSpPr>
          <p:nvPr/>
        </p:nvSpPr>
        <p:spPr>
          <a:xfrm>
            <a:off x="838200" y="3667774"/>
            <a:ext cx="7612329" cy="2482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ru-RU" sz="20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2pPr>
            <a:lvl3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Создать сюжетную основу и диалоговую систему.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Реализовать игровые механики взаимодействия с предметами.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Разработать визуальный стиль и звуковое оформление.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Организовать процесс тестирования и доработки всех элементов игры до состояния готового продукта.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9E7CAD-C304-114C-285D-E18862FC1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79" y="3429000"/>
            <a:ext cx="2600688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algn="ctr" rtl="0"/>
            <a:r>
              <a:rPr lang="ru-RU" dirty="0"/>
              <a:t>Используемое ПО и 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39928"/>
            <a:ext cx="4936635" cy="3790471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en-US" dirty="0"/>
              <a:t>Visual Studio Code</a:t>
            </a:r>
            <a:r>
              <a:rPr lang="ru-RU" dirty="0"/>
              <a:t> с расширениями для </a:t>
            </a:r>
            <a:r>
              <a:rPr lang="en-US" dirty="0"/>
              <a:t>Python</a:t>
            </a:r>
          </a:p>
          <a:p>
            <a:pPr rtl="0"/>
            <a:r>
              <a:rPr lang="en-US" dirty="0" err="1"/>
              <a:t>Aseprite</a:t>
            </a:r>
            <a:endParaRPr lang="en-US" dirty="0"/>
          </a:p>
          <a:p>
            <a:pPr rtl="0"/>
            <a:r>
              <a:rPr lang="en-US" dirty="0"/>
              <a:t>GitHub Desktop</a:t>
            </a:r>
          </a:p>
          <a:p>
            <a:pPr rtl="0"/>
            <a:r>
              <a:rPr lang="en-US" dirty="0"/>
              <a:t>Adobe Photoshop</a:t>
            </a:r>
          </a:p>
          <a:p>
            <a:pPr rtl="0"/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15185E7-0B00-115C-92AE-B053A0B934E0}"/>
              </a:ext>
            </a:extLst>
          </p:cNvPr>
          <p:cNvSpPr txBox="1">
            <a:spLocks/>
          </p:cNvSpPr>
          <p:nvPr/>
        </p:nvSpPr>
        <p:spPr>
          <a:xfrm>
            <a:off x="6949031" y="2139928"/>
            <a:ext cx="3888757" cy="221942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en-US" dirty="0"/>
              <a:t>Newgrounds</a:t>
            </a:r>
          </a:p>
          <a:p>
            <a:r>
              <a:rPr lang="en-US" dirty="0" err="1"/>
              <a:t>OpenGameArt</a:t>
            </a:r>
            <a:endParaRPr lang="en-US" dirty="0"/>
          </a:p>
          <a:p>
            <a:r>
              <a:rPr lang="en-US" dirty="0"/>
              <a:t>Itch.io</a:t>
            </a:r>
          </a:p>
          <a:p>
            <a:r>
              <a:rPr lang="ru-RU" dirty="0"/>
              <a:t>Книги Валерия </a:t>
            </a:r>
            <a:r>
              <a:rPr lang="ru-RU" dirty="0" err="1"/>
              <a:t>Рубанцева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118" y="171833"/>
            <a:ext cx="5507421" cy="166637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4000" dirty="0"/>
              <a:t>Методика выполнения работы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656" y="2019242"/>
            <a:ext cx="5917883" cy="4666925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>
              <a:spcBef>
                <a:spcPts val="600"/>
              </a:spcBef>
            </a:pPr>
            <a:r>
              <a:rPr lang="ru-RU" sz="1400" b="1" dirty="0">
                <a:latin typeface="+mn-lt"/>
              </a:rPr>
              <a:t>Этап 1: Подготовка к разработке</a:t>
            </a:r>
          </a:p>
          <a:p>
            <a:pPr lvl="1">
              <a:spcBef>
                <a:spcPts val="600"/>
              </a:spcBef>
            </a:pPr>
            <a:r>
              <a:rPr lang="ru-RU" sz="1400" dirty="0">
                <a:latin typeface="+mn-lt"/>
              </a:rPr>
              <a:t>Проведён анализ предметной и сформулированы требования к игре</a:t>
            </a:r>
          </a:p>
          <a:p>
            <a:pPr lvl="1">
              <a:spcBef>
                <a:spcPts val="600"/>
              </a:spcBef>
            </a:pPr>
            <a:r>
              <a:rPr lang="ru-RU" sz="1400" dirty="0">
                <a:latin typeface="+mn-lt"/>
              </a:rPr>
              <a:t>Определены основной функционал и архитектура</a:t>
            </a:r>
          </a:p>
          <a:p>
            <a:pPr>
              <a:spcBef>
                <a:spcPts val="600"/>
              </a:spcBef>
            </a:pPr>
            <a:r>
              <a:rPr lang="ru-RU" sz="1400" b="1" dirty="0">
                <a:latin typeface="+mn-lt"/>
              </a:rPr>
              <a:t>Этап 2: Создание базовых компонентов</a:t>
            </a:r>
          </a:p>
          <a:p>
            <a:pPr lvl="1">
              <a:spcBef>
                <a:spcPts val="600"/>
              </a:spcBef>
            </a:pPr>
            <a:r>
              <a:rPr lang="ru-RU" sz="1400" dirty="0">
                <a:latin typeface="+mn-lt"/>
              </a:rPr>
              <a:t>Реализованы основные сцены и навигация между ними</a:t>
            </a:r>
          </a:p>
          <a:p>
            <a:pPr lvl="1">
              <a:spcBef>
                <a:spcPts val="600"/>
              </a:spcBef>
            </a:pPr>
            <a:r>
              <a:rPr lang="ru-RU" sz="1400" dirty="0">
                <a:latin typeface="+mn-lt"/>
              </a:rPr>
              <a:t>Создан пользовательский интерфейс</a:t>
            </a:r>
          </a:p>
          <a:p>
            <a:pPr>
              <a:spcBef>
                <a:spcPts val="600"/>
              </a:spcBef>
            </a:pPr>
            <a:r>
              <a:rPr lang="ru-RU" sz="1400" b="1" dirty="0">
                <a:latin typeface="+mn-lt"/>
              </a:rPr>
              <a:t>Этап 3: Разработка игровой логики</a:t>
            </a:r>
          </a:p>
          <a:p>
            <a:pPr lvl="1">
              <a:spcBef>
                <a:spcPts val="600"/>
              </a:spcBef>
            </a:pPr>
            <a:r>
              <a:rPr lang="ru-RU" sz="1400" dirty="0">
                <a:latin typeface="+mn-lt"/>
              </a:rPr>
              <a:t>Реализованы основные механики взаимодействия и игрового процесса</a:t>
            </a:r>
          </a:p>
          <a:p>
            <a:pPr lvl="1">
              <a:spcBef>
                <a:spcPts val="600"/>
              </a:spcBef>
            </a:pPr>
            <a:r>
              <a:rPr lang="ru-RU" sz="1400" dirty="0">
                <a:latin typeface="+mn-lt"/>
              </a:rPr>
              <a:t>Настроена физика объектов и система обработки событий</a:t>
            </a:r>
          </a:p>
          <a:p>
            <a:pPr>
              <a:spcBef>
                <a:spcPts val="600"/>
              </a:spcBef>
            </a:pPr>
            <a:r>
              <a:rPr lang="ru-RU" sz="1400" b="1" dirty="0">
                <a:latin typeface="+mn-lt"/>
              </a:rPr>
              <a:t>Этап 4: Интеграция и тестирование</a:t>
            </a:r>
          </a:p>
          <a:p>
            <a:pPr lvl="1">
              <a:spcBef>
                <a:spcPts val="600"/>
              </a:spcBef>
            </a:pPr>
            <a:r>
              <a:rPr lang="ru-RU" sz="1400" dirty="0">
                <a:latin typeface="+mn-lt"/>
              </a:rPr>
              <a:t>Добавлены визуальные и звуковые ресурсы, проведена их оптимизация</a:t>
            </a:r>
          </a:p>
          <a:p>
            <a:pPr lvl="1"/>
            <a:r>
              <a:rPr lang="ru-RU" sz="1400" dirty="0">
                <a:latin typeface="+mn-lt"/>
              </a:rPr>
              <a:t>Выполнено тестирование функциональности, устранены выявленные ошибки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8A47101-71D0-1504-C9F2-AAEB0237CB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r="8482"/>
          <a:stretch>
            <a:fillRect/>
          </a:stretch>
        </p:blipFill>
        <p:spPr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09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4114AF-2944-E8BC-B774-017333F640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r="3535"/>
          <a:stretch>
            <a:fillRect/>
          </a:stretch>
        </p:blipFill>
        <p:spPr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112764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7A6C1A1-F525-D941-FCBA-AA6025C64169}"/>
              </a:ext>
            </a:extLst>
          </p:cNvPr>
          <p:cNvSpPr/>
          <p:nvPr/>
        </p:nvSpPr>
        <p:spPr>
          <a:xfrm>
            <a:off x="0" y="0"/>
            <a:ext cx="12243141" cy="69469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4CCC79-5087-B675-1508-BE8FF4DC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4" y="184974"/>
            <a:ext cx="5613381" cy="31228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97FA93-7EDA-B38F-9A45-A60E6EDF5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25" y="184975"/>
            <a:ext cx="5686702" cy="31228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97156D-4AD0-17E4-E3E8-CD510D58B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4" y="3552961"/>
            <a:ext cx="5613381" cy="31200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510DBB-9BF3-CF5C-33C9-D4FB0E7E7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24" y="3536573"/>
            <a:ext cx="5686702" cy="313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41"/>
            <a:ext cx="5257800" cy="2324046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dirty="0"/>
              <a:t>В результате работы разработана игра с использованием библиотеки </a:t>
            </a:r>
            <a:r>
              <a:rPr lang="en-US" dirty="0"/>
              <a:t>Arcade </a:t>
            </a:r>
            <a:r>
              <a:rPr lang="ru-RU" dirty="0"/>
              <a:t>на языке</a:t>
            </a:r>
            <a:r>
              <a:rPr lang="en-US" dirty="0"/>
              <a:t> Python</a:t>
            </a:r>
            <a:r>
              <a:rPr lang="ru-RU" dirty="0"/>
              <a:t>. Все этапы — от проектирования до тестирования — выполнены. Продукт готов к использованию и может быть расширен в будущем. Цели проекта достигнуты.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9ECC41-0A27-6A5F-D8CE-08066EFE3A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r="1209"/>
          <a:stretch>
            <a:fillRect/>
          </a:stretch>
        </p:blipFill>
        <p:spPr>
          <a:xfrm>
            <a:off x="6413500" y="831850"/>
            <a:ext cx="5192713" cy="5194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4896_TF78504181_Win32" id="{B1705B0B-195F-47D9-AD35-D7404DEE4736}" vid="{1826A555-2D0E-44E2-9113-B2E784565D4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Фигуры</Template>
  <TotalTime>127</TotalTime>
  <Words>344</Words>
  <Application>Microsoft Office PowerPoint</Application>
  <PresentationFormat>Широкоэкранный</PresentationFormat>
  <Paragraphs>71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Impact</vt:lpstr>
      <vt:lpstr>Segoe UI Black</vt:lpstr>
      <vt:lpstr>Пользовательская</vt:lpstr>
      <vt:lpstr>«UNCAPTURED»</vt:lpstr>
      <vt:lpstr>Актуальность и проблематика</vt:lpstr>
      <vt:lpstr>ЦЕЛИ И ЗАДАЧИ</vt:lpstr>
      <vt:lpstr>Цель проекта</vt:lpstr>
      <vt:lpstr>Используемое ПО и ресурсы</vt:lpstr>
      <vt:lpstr>Методика выполнения работы</vt:lpstr>
      <vt:lpstr>Результаты</vt:lpstr>
      <vt:lpstr>Презентация PowerPoint</vt:lpstr>
      <vt:lpstr>Выводы</vt:lpstr>
      <vt:lpstr>Список используемых источников</vt:lpstr>
      <vt:lpstr>Спасибо за внимание!!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__ __</dc:creator>
  <cp:lastModifiedBy>__ __</cp:lastModifiedBy>
  <cp:revision>1</cp:revision>
  <dcterms:created xsi:type="dcterms:W3CDTF">2026-02-04T18:40:00Z</dcterms:created>
  <dcterms:modified xsi:type="dcterms:W3CDTF">2026-02-04T20:47:57Z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